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notesMasterIdLst>
    <p:notesMasterId r:id="rId11"/>
  </p:notesMasterIdLst>
  <p:sldSz cx="14630400" cy="8229600"/>
  <p:notesSz cx="8229600" cy="14630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slideLayout" Target="../slideLayouts/slideLayout3.xml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slideLayout" Target="../slideLayouts/slideLayout4.xml"/><Relationship Id="rId6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slideLayout" Target="../slideLayouts/slideLayout5.xml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slideLayout" Target="../slideLayouts/slideLayout8.xml"/><Relationship Id="rId6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1636514"/>
            <a:ext cx="7415927" cy="30060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7850"/>
              </a:lnSpc>
              <a:buNone/>
            </a:pPr>
            <a:r>
              <a:rPr lang="en-US" sz="6300" spc="-126" kern="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Accounts Receivable Operations in Oracle ERP</a:t>
            </a:r>
            <a:endParaRPr lang="en-US" sz="6300" dirty="0"/>
          </a:p>
        </p:txBody>
      </p:sp>
      <p:sp>
        <p:nvSpPr>
          <p:cNvPr id="4" name="Text 1"/>
          <p:cNvSpPr/>
          <p:nvPr/>
        </p:nvSpPr>
        <p:spPr>
          <a:xfrm>
            <a:off x="864037" y="5012888"/>
            <a:ext cx="7415927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spc="-39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This presentation covers key aspects of managing Accounts Receivable in Oracle ERP, including customer invoicing, payment processing, and period closing. Learn essential skills for streamlining AR operations and financial reporting.</a:t>
            </a:r>
            <a:endParaRPr lang="en-US" sz="19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576393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2947" y="257532"/>
            <a:ext cx="3664506" cy="2061329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968693" y="3143131"/>
            <a:ext cx="5812512" cy="6061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750"/>
              </a:lnSpc>
              <a:buNone/>
            </a:pPr>
            <a:r>
              <a:rPr lang="en-US" sz="3800" spc="-76" kern="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Creating Customer Invoices</a:t>
            </a:r>
            <a:endParaRPr lang="en-US" sz="3800" dirty="0"/>
          </a:p>
        </p:txBody>
      </p:sp>
      <p:sp>
        <p:nvSpPr>
          <p:cNvPr id="5" name="Shape 1"/>
          <p:cNvSpPr/>
          <p:nvPr/>
        </p:nvSpPr>
        <p:spPr>
          <a:xfrm>
            <a:off x="7303651" y="4058364"/>
            <a:ext cx="22860" cy="3606879"/>
          </a:xfrm>
          <a:prstGeom prst="roundRect">
            <a:avLst>
              <a:gd name="adj" fmla="val 378694"/>
            </a:avLst>
          </a:prstGeom>
          <a:solidFill>
            <a:srgbClr val="D6BADD"/>
          </a:solidFill>
          <a:ln/>
        </p:spPr>
      </p:sp>
      <p:sp>
        <p:nvSpPr>
          <p:cNvPr id="6" name="Shape 2"/>
          <p:cNvSpPr/>
          <p:nvPr/>
        </p:nvSpPr>
        <p:spPr>
          <a:xfrm>
            <a:off x="6384667" y="4510564"/>
            <a:ext cx="721400" cy="22860"/>
          </a:xfrm>
          <a:prstGeom prst="roundRect">
            <a:avLst>
              <a:gd name="adj" fmla="val 378694"/>
            </a:avLst>
          </a:prstGeom>
          <a:solidFill>
            <a:srgbClr val="D6BADD"/>
          </a:solidFill>
          <a:ln/>
        </p:spPr>
      </p:sp>
      <p:sp>
        <p:nvSpPr>
          <p:cNvPr id="7" name="Shape 3"/>
          <p:cNvSpPr/>
          <p:nvPr/>
        </p:nvSpPr>
        <p:spPr>
          <a:xfrm>
            <a:off x="7083207" y="4290179"/>
            <a:ext cx="463748" cy="463748"/>
          </a:xfrm>
          <a:prstGeom prst="roundRect">
            <a:avLst>
              <a:gd name="adj" fmla="val 18667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8" name="Text 4"/>
          <p:cNvSpPr/>
          <p:nvPr/>
        </p:nvSpPr>
        <p:spPr>
          <a:xfrm>
            <a:off x="7242274" y="4376499"/>
            <a:ext cx="145494" cy="2909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2250" spc="-46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1</a:t>
            </a:r>
            <a:endParaRPr lang="en-US" sz="2250" dirty="0"/>
          </a:p>
        </p:txBody>
      </p:sp>
      <p:sp>
        <p:nvSpPr>
          <p:cNvPr id="9" name="Text 5"/>
          <p:cNvSpPr/>
          <p:nvPr/>
        </p:nvSpPr>
        <p:spPr>
          <a:xfrm>
            <a:off x="3756660" y="4264462"/>
            <a:ext cx="2424827" cy="303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350"/>
              </a:lnSpc>
              <a:buNone/>
            </a:pPr>
            <a:r>
              <a:rPr lang="en-US" sz="1900" spc="-38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Navigate</a:t>
            </a:r>
            <a:endParaRPr lang="en-US" sz="1900" dirty="0"/>
          </a:p>
        </p:txBody>
      </p:sp>
      <p:sp>
        <p:nvSpPr>
          <p:cNvPr id="10" name="Text 6"/>
          <p:cNvSpPr/>
          <p:nvPr/>
        </p:nvSpPr>
        <p:spPr>
          <a:xfrm>
            <a:off x="968693" y="4691182"/>
            <a:ext cx="5212794" cy="3296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550"/>
              </a:lnSpc>
              <a:buNone/>
            </a:pPr>
            <a:r>
              <a:rPr lang="en-US" sz="1600" spc="-32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Go to Transactions → Transactions in Oracle ERP.</a:t>
            </a:r>
            <a:endParaRPr lang="en-US" sz="1600" dirty="0"/>
          </a:p>
        </p:txBody>
      </p:sp>
      <p:sp>
        <p:nvSpPr>
          <p:cNvPr id="11" name="Shape 7"/>
          <p:cNvSpPr/>
          <p:nvPr/>
        </p:nvSpPr>
        <p:spPr>
          <a:xfrm>
            <a:off x="7524095" y="5541050"/>
            <a:ext cx="721400" cy="22860"/>
          </a:xfrm>
          <a:prstGeom prst="roundRect">
            <a:avLst>
              <a:gd name="adj" fmla="val 378694"/>
            </a:avLst>
          </a:prstGeom>
          <a:solidFill>
            <a:srgbClr val="D6BADD"/>
          </a:solidFill>
          <a:ln/>
        </p:spPr>
      </p:sp>
      <p:sp>
        <p:nvSpPr>
          <p:cNvPr id="12" name="Shape 8"/>
          <p:cNvSpPr/>
          <p:nvPr/>
        </p:nvSpPr>
        <p:spPr>
          <a:xfrm>
            <a:off x="7083207" y="5320665"/>
            <a:ext cx="463748" cy="463748"/>
          </a:xfrm>
          <a:prstGeom prst="roundRect">
            <a:avLst>
              <a:gd name="adj" fmla="val 18667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13" name="Text 9"/>
          <p:cNvSpPr/>
          <p:nvPr/>
        </p:nvSpPr>
        <p:spPr>
          <a:xfrm>
            <a:off x="7242274" y="5406985"/>
            <a:ext cx="145494" cy="2909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2250" spc="-46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2</a:t>
            </a:r>
            <a:endParaRPr lang="en-US" sz="2250" dirty="0"/>
          </a:p>
        </p:txBody>
      </p:sp>
      <p:sp>
        <p:nvSpPr>
          <p:cNvPr id="14" name="Text 10"/>
          <p:cNvSpPr/>
          <p:nvPr/>
        </p:nvSpPr>
        <p:spPr>
          <a:xfrm>
            <a:off x="8448675" y="5294948"/>
            <a:ext cx="2424827" cy="303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spc="-38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Enter Details</a:t>
            </a:r>
            <a:endParaRPr lang="en-US" sz="1900" dirty="0"/>
          </a:p>
        </p:txBody>
      </p:sp>
      <p:sp>
        <p:nvSpPr>
          <p:cNvPr id="15" name="Text 11"/>
          <p:cNvSpPr/>
          <p:nvPr/>
        </p:nvSpPr>
        <p:spPr>
          <a:xfrm>
            <a:off x="8448675" y="5721668"/>
            <a:ext cx="5212913" cy="3296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spc="-32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Select invoice type, customer, and enter line items.</a:t>
            </a:r>
            <a:endParaRPr lang="en-US" sz="1600" dirty="0"/>
          </a:p>
        </p:txBody>
      </p:sp>
      <p:sp>
        <p:nvSpPr>
          <p:cNvPr id="16" name="Shape 12"/>
          <p:cNvSpPr/>
          <p:nvPr/>
        </p:nvSpPr>
        <p:spPr>
          <a:xfrm>
            <a:off x="6384667" y="6468547"/>
            <a:ext cx="721400" cy="22860"/>
          </a:xfrm>
          <a:prstGeom prst="roundRect">
            <a:avLst>
              <a:gd name="adj" fmla="val 378694"/>
            </a:avLst>
          </a:prstGeom>
          <a:solidFill>
            <a:srgbClr val="D6BADD"/>
          </a:solidFill>
          <a:ln/>
        </p:spPr>
      </p:sp>
      <p:sp>
        <p:nvSpPr>
          <p:cNvPr id="17" name="Shape 13"/>
          <p:cNvSpPr/>
          <p:nvPr/>
        </p:nvSpPr>
        <p:spPr>
          <a:xfrm>
            <a:off x="7083207" y="6248162"/>
            <a:ext cx="463748" cy="463748"/>
          </a:xfrm>
          <a:prstGeom prst="roundRect">
            <a:avLst>
              <a:gd name="adj" fmla="val 18667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18" name="Text 14"/>
          <p:cNvSpPr/>
          <p:nvPr/>
        </p:nvSpPr>
        <p:spPr>
          <a:xfrm>
            <a:off x="7242274" y="6334482"/>
            <a:ext cx="145494" cy="2909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2250" spc="-46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3</a:t>
            </a:r>
            <a:endParaRPr lang="en-US" sz="2250" dirty="0"/>
          </a:p>
        </p:txBody>
      </p:sp>
      <p:sp>
        <p:nvSpPr>
          <p:cNvPr id="19" name="Text 15"/>
          <p:cNvSpPr/>
          <p:nvPr/>
        </p:nvSpPr>
        <p:spPr>
          <a:xfrm>
            <a:off x="3756660" y="6222444"/>
            <a:ext cx="2424827" cy="303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350"/>
              </a:lnSpc>
              <a:buNone/>
            </a:pPr>
            <a:r>
              <a:rPr lang="en-US" sz="1900" spc="-38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Review and Post</a:t>
            </a:r>
            <a:endParaRPr lang="en-US" sz="1900" dirty="0"/>
          </a:p>
        </p:txBody>
      </p:sp>
      <p:sp>
        <p:nvSpPr>
          <p:cNvPr id="20" name="Text 16"/>
          <p:cNvSpPr/>
          <p:nvPr/>
        </p:nvSpPr>
        <p:spPr>
          <a:xfrm>
            <a:off x="968693" y="6649164"/>
            <a:ext cx="5212794" cy="3296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550"/>
              </a:lnSpc>
              <a:buNone/>
            </a:pPr>
            <a:r>
              <a:rPr lang="en-US" sz="1600" spc="-32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Check for accuracy and post the accounting entry.</a:t>
            </a:r>
            <a:endParaRPr lang="en-US" sz="16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34720" y="667822"/>
            <a:ext cx="5703451" cy="712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4450" spc="-90" kern="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Auto-Invoicing Process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4720" y="1744147"/>
            <a:ext cx="1211937" cy="193917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10155" y="1986439"/>
            <a:ext cx="2851666" cy="3563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spc="-45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Import Data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910155" y="2488168"/>
            <a:ext cx="5871924" cy="3877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190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Upload data file via AutoInvoice Import.</a:t>
            </a:r>
            <a:endParaRPr lang="en-US" sz="19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4720" y="3683317"/>
            <a:ext cx="1211937" cy="193917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910155" y="3925610"/>
            <a:ext cx="2851666" cy="3563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spc="-45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Validate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910155" y="4427339"/>
            <a:ext cx="5871924" cy="3877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190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Review AutoInvoice Execution Report and address issues.</a:t>
            </a:r>
            <a:endParaRPr lang="en-US" sz="19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4720" y="5622488"/>
            <a:ext cx="1211937" cy="193917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910155" y="5864781"/>
            <a:ext cx="2851666" cy="3563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spc="-45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Post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910155" y="6366510"/>
            <a:ext cx="5871924" cy="3877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190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Finalize auto-generated invoices in Transactions.</a:t>
            </a:r>
            <a:endParaRPr lang="en-US" sz="19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610" y="2745343"/>
            <a:ext cx="4869180" cy="273891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350437" y="811173"/>
            <a:ext cx="7415927" cy="14520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700"/>
              </a:lnSpc>
              <a:buNone/>
            </a:pPr>
            <a:r>
              <a:rPr lang="en-US" sz="4550" spc="-91" kern="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Invoice Adjustments and Credits</a:t>
            </a:r>
            <a:endParaRPr lang="en-US" sz="4550" dirty="0"/>
          </a:p>
        </p:txBody>
      </p:sp>
      <p:sp>
        <p:nvSpPr>
          <p:cNvPr id="5" name="Shape 1"/>
          <p:cNvSpPr/>
          <p:nvPr/>
        </p:nvSpPr>
        <p:spPr>
          <a:xfrm>
            <a:off x="6350437" y="2633543"/>
            <a:ext cx="7415927" cy="1430417"/>
          </a:xfrm>
          <a:prstGeom prst="roundRect">
            <a:avLst>
              <a:gd name="adj" fmla="val 7249"/>
            </a:avLst>
          </a:prstGeom>
          <a:solidFill>
            <a:srgbClr val="F0D4F7"/>
          </a:solidFill>
          <a:ln w="15240">
            <a:solidFill>
              <a:srgbClr val="D6BADD"/>
            </a:solidFill>
            <a:prstDash val="solid"/>
          </a:ln>
        </p:spPr>
      </p:sp>
      <p:sp>
        <p:nvSpPr>
          <p:cNvPr id="6" name="Text 2"/>
          <p:cNvSpPr/>
          <p:nvPr/>
        </p:nvSpPr>
        <p:spPr>
          <a:xfrm>
            <a:off x="6612493" y="2895600"/>
            <a:ext cx="2904530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2250" spc="-46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Locate Invoice</a:t>
            </a:r>
            <a:endParaRPr lang="en-US" sz="2250" dirty="0"/>
          </a:p>
        </p:txBody>
      </p:sp>
      <p:sp>
        <p:nvSpPr>
          <p:cNvPr id="7" name="Text 3"/>
          <p:cNvSpPr/>
          <p:nvPr/>
        </p:nvSpPr>
        <p:spPr>
          <a:xfrm>
            <a:off x="6612493" y="3406854"/>
            <a:ext cx="689181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spc="-39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Find the invoice to adjust in Transactions.</a:t>
            </a:r>
            <a:endParaRPr lang="en-US" sz="1900" dirty="0"/>
          </a:p>
        </p:txBody>
      </p:sp>
      <p:sp>
        <p:nvSpPr>
          <p:cNvPr id="8" name="Shape 4"/>
          <p:cNvSpPr/>
          <p:nvPr/>
        </p:nvSpPr>
        <p:spPr>
          <a:xfrm>
            <a:off x="6350437" y="4310777"/>
            <a:ext cx="7415927" cy="1430417"/>
          </a:xfrm>
          <a:prstGeom prst="roundRect">
            <a:avLst>
              <a:gd name="adj" fmla="val 7249"/>
            </a:avLst>
          </a:prstGeom>
          <a:solidFill>
            <a:srgbClr val="F0D4F7"/>
          </a:solidFill>
          <a:ln w="15240">
            <a:solidFill>
              <a:srgbClr val="D6BADD"/>
            </a:solidFill>
            <a:prstDash val="solid"/>
          </a:ln>
        </p:spPr>
      </p:sp>
      <p:sp>
        <p:nvSpPr>
          <p:cNvPr id="9" name="Text 5"/>
          <p:cNvSpPr/>
          <p:nvPr/>
        </p:nvSpPr>
        <p:spPr>
          <a:xfrm>
            <a:off x="6612493" y="4572833"/>
            <a:ext cx="2904530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2250" spc="-46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Create Credit Memo</a:t>
            </a:r>
            <a:endParaRPr lang="en-US" sz="2250" dirty="0"/>
          </a:p>
        </p:txBody>
      </p:sp>
      <p:sp>
        <p:nvSpPr>
          <p:cNvPr id="10" name="Text 6"/>
          <p:cNvSpPr/>
          <p:nvPr/>
        </p:nvSpPr>
        <p:spPr>
          <a:xfrm>
            <a:off x="6612493" y="5084088"/>
            <a:ext cx="689181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spc="-39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Use Balance Credit action for full invoice amount.</a:t>
            </a:r>
            <a:endParaRPr lang="en-US" sz="1900" dirty="0"/>
          </a:p>
        </p:txBody>
      </p:sp>
      <p:sp>
        <p:nvSpPr>
          <p:cNvPr id="11" name="Shape 7"/>
          <p:cNvSpPr/>
          <p:nvPr/>
        </p:nvSpPr>
        <p:spPr>
          <a:xfrm>
            <a:off x="6350437" y="5988010"/>
            <a:ext cx="7415927" cy="1430417"/>
          </a:xfrm>
          <a:prstGeom prst="roundRect">
            <a:avLst>
              <a:gd name="adj" fmla="val 7249"/>
            </a:avLst>
          </a:prstGeom>
          <a:solidFill>
            <a:srgbClr val="F0D4F7"/>
          </a:solidFill>
          <a:ln w="15240">
            <a:solidFill>
              <a:srgbClr val="D6BADD"/>
            </a:solidFill>
            <a:prstDash val="solid"/>
          </a:ln>
        </p:spPr>
      </p:sp>
      <p:sp>
        <p:nvSpPr>
          <p:cNvPr id="12" name="Text 8"/>
          <p:cNvSpPr/>
          <p:nvPr/>
        </p:nvSpPr>
        <p:spPr>
          <a:xfrm>
            <a:off x="6612493" y="6250067"/>
            <a:ext cx="2904530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2250" spc="-46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Post and Review</a:t>
            </a:r>
            <a:endParaRPr lang="en-US" sz="2250" dirty="0"/>
          </a:p>
        </p:txBody>
      </p:sp>
      <p:sp>
        <p:nvSpPr>
          <p:cNvPr id="13" name="Text 9"/>
          <p:cNvSpPr/>
          <p:nvPr/>
        </p:nvSpPr>
        <p:spPr>
          <a:xfrm>
            <a:off x="6612493" y="6761321"/>
            <a:ext cx="689181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spc="-39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Post adjustment and check updated customer balance.</a:t>
            </a:r>
            <a:endParaRPr lang="en-US" sz="19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856893"/>
            <a:ext cx="7415927" cy="14520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700"/>
              </a:lnSpc>
              <a:buNone/>
            </a:pPr>
            <a:r>
              <a:rPr lang="en-US" sz="4550" spc="-91" kern="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Recording Customer Payments</a:t>
            </a:r>
            <a:endParaRPr lang="en-US" sz="4550" dirty="0"/>
          </a:p>
        </p:txBody>
      </p:sp>
      <p:sp>
        <p:nvSpPr>
          <p:cNvPr id="4" name="Shape 1"/>
          <p:cNvSpPr/>
          <p:nvPr/>
        </p:nvSpPr>
        <p:spPr>
          <a:xfrm>
            <a:off x="1219081" y="2679263"/>
            <a:ext cx="30480" cy="4693444"/>
          </a:xfrm>
          <a:prstGeom prst="roundRect">
            <a:avLst>
              <a:gd name="adj" fmla="val 340200"/>
            </a:avLst>
          </a:prstGeom>
          <a:solidFill>
            <a:srgbClr val="D6BADD"/>
          </a:solidFill>
          <a:ln/>
        </p:spPr>
      </p:sp>
      <p:sp>
        <p:nvSpPr>
          <p:cNvPr id="5" name="Shape 2"/>
          <p:cNvSpPr/>
          <p:nvPr/>
        </p:nvSpPr>
        <p:spPr>
          <a:xfrm>
            <a:off x="1481554" y="3219331"/>
            <a:ext cx="864037" cy="30480"/>
          </a:xfrm>
          <a:prstGeom prst="roundRect">
            <a:avLst>
              <a:gd name="adj" fmla="val 340200"/>
            </a:avLst>
          </a:prstGeom>
          <a:solidFill>
            <a:srgbClr val="D6BADD"/>
          </a:solidFill>
          <a:ln/>
        </p:spPr>
      </p:sp>
      <p:sp>
        <p:nvSpPr>
          <p:cNvPr id="6" name="Shape 3"/>
          <p:cNvSpPr/>
          <p:nvPr/>
        </p:nvSpPr>
        <p:spPr>
          <a:xfrm>
            <a:off x="956608" y="2956917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F0D4F7"/>
          </a:solidFill>
          <a:ln w="15240">
            <a:solidFill>
              <a:srgbClr val="D6BADD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1147108" y="3060383"/>
            <a:ext cx="174308" cy="3484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2700" spc="-55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1</a:t>
            </a:r>
            <a:endParaRPr lang="en-US" sz="2700" dirty="0"/>
          </a:p>
        </p:txBody>
      </p:sp>
      <p:sp>
        <p:nvSpPr>
          <p:cNvPr id="8" name="Text 5"/>
          <p:cNvSpPr/>
          <p:nvPr/>
        </p:nvSpPr>
        <p:spPr>
          <a:xfrm>
            <a:off x="2592110" y="2926080"/>
            <a:ext cx="2904530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2250" spc="-46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Enter Payment</a:t>
            </a:r>
            <a:endParaRPr lang="en-US" sz="2250" dirty="0"/>
          </a:p>
        </p:txBody>
      </p:sp>
      <p:sp>
        <p:nvSpPr>
          <p:cNvPr id="9" name="Text 6"/>
          <p:cNvSpPr/>
          <p:nvPr/>
        </p:nvSpPr>
        <p:spPr>
          <a:xfrm>
            <a:off x="2592110" y="3437334"/>
            <a:ext cx="56878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spc="-39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Navigate to Receipts and select payment method.</a:t>
            </a:r>
            <a:endParaRPr lang="en-US" sz="1900" dirty="0"/>
          </a:p>
        </p:txBody>
      </p:sp>
      <p:sp>
        <p:nvSpPr>
          <p:cNvPr id="10" name="Shape 7"/>
          <p:cNvSpPr/>
          <p:nvPr/>
        </p:nvSpPr>
        <p:spPr>
          <a:xfrm>
            <a:off x="1481554" y="4866084"/>
            <a:ext cx="864037" cy="30480"/>
          </a:xfrm>
          <a:prstGeom prst="roundRect">
            <a:avLst>
              <a:gd name="adj" fmla="val 340200"/>
            </a:avLst>
          </a:prstGeom>
          <a:solidFill>
            <a:srgbClr val="D6BADD"/>
          </a:solidFill>
          <a:ln/>
        </p:spPr>
      </p:sp>
      <p:sp>
        <p:nvSpPr>
          <p:cNvPr id="11" name="Shape 8"/>
          <p:cNvSpPr/>
          <p:nvPr/>
        </p:nvSpPr>
        <p:spPr>
          <a:xfrm>
            <a:off x="956608" y="4603671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F0D4F7"/>
          </a:solidFill>
          <a:ln w="15240">
            <a:solidFill>
              <a:srgbClr val="D6BADD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1147108" y="4707136"/>
            <a:ext cx="174308" cy="3484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2700" spc="-55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2</a:t>
            </a:r>
            <a:endParaRPr lang="en-US" sz="2700" dirty="0"/>
          </a:p>
        </p:txBody>
      </p:sp>
      <p:sp>
        <p:nvSpPr>
          <p:cNvPr id="13" name="Text 10"/>
          <p:cNvSpPr/>
          <p:nvPr/>
        </p:nvSpPr>
        <p:spPr>
          <a:xfrm>
            <a:off x="2592110" y="4572833"/>
            <a:ext cx="2904530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2250" spc="-46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Apply to Invoice</a:t>
            </a:r>
            <a:endParaRPr lang="en-US" sz="2250" dirty="0"/>
          </a:p>
        </p:txBody>
      </p:sp>
      <p:sp>
        <p:nvSpPr>
          <p:cNvPr id="14" name="Text 11"/>
          <p:cNvSpPr/>
          <p:nvPr/>
        </p:nvSpPr>
        <p:spPr>
          <a:xfrm>
            <a:off x="2592110" y="5084088"/>
            <a:ext cx="56878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spc="-39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Match payment to relevant invoice.</a:t>
            </a:r>
            <a:endParaRPr lang="en-US" sz="1900" dirty="0"/>
          </a:p>
        </p:txBody>
      </p:sp>
      <p:sp>
        <p:nvSpPr>
          <p:cNvPr id="15" name="Shape 12"/>
          <p:cNvSpPr/>
          <p:nvPr/>
        </p:nvSpPr>
        <p:spPr>
          <a:xfrm>
            <a:off x="1481554" y="6512838"/>
            <a:ext cx="864037" cy="30480"/>
          </a:xfrm>
          <a:prstGeom prst="roundRect">
            <a:avLst>
              <a:gd name="adj" fmla="val 340200"/>
            </a:avLst>
          </a:prstGeom>
          <a:solidFill>
            <a:srgbClr val="D6BADD"/>
          </a:solidFill>
          <a:ln/>
        </p:spPr>
      </p:sp>
      <p:sp>
        <p:nvSpPr>
          <p:cNvPr id="16" name="Shape 13"/>
          <p:cNvSpPr/>
          <p:nvPr/>
        </p:nvSpPr>
        <p:spPr>
          <a:xfrm>
            <a:off x="956608" y="6250424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F0D4F7"/>
          </a:solidFill>
          <a:ln w="15240">
            <a:solidFill>
              <a:srgbClr val="D6BADD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1147108" y="6353889"/>
            <a:ext cx="174308" cy="3484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2700" spc="-55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3</a:t>
            </a:r>
            <a:endParaRPr lang="en-US" sz="2700" dirty="0"/>
          </a:p>
        </p:txBody>
      </p:sp>
      <p:sp>
        <p:nvSpPr>
          <p:cNvPr id="18" name="Text 15"/>
          <p:cNvSpPr/>
          <p:nvPr/>
        </p:nvSpPr>
        <p:spPr>
          <a:xfrm>
            <a:off x="2592110" y="6219587"/>
            <a:ext cx="2904530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2250" spc="-46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Post Transaction</a:t>
            </a:r>
            <a:endParaRPr lang="en-US" sz="2250" dirty="0"/>
          </a:p>
        </p:txBody>
      </p:sp>
      <p:sp>
        <p:nvSpPr>
          <p:cNvPr id="19" name="Text 16"/>
          <p:cNvSpPr/>
          <p:nvPr/>
        </p:nvSpPr>
        <p:spPr>
          <a:xfrm>
            <a:off x="2592110" y="6730841"/>
            <a:ext cx="56878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spc="-39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Save and post via Accounting Final Create.</a:t>
            </a:r>
            <a:endParaRPr lang="en-US" sz="19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729" y="2826544"/>
            <a:ext cx="4868942" cy="2576513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350437" y="1180862"/>
            <a:ext cx="7415927" cy="14520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700"/>
              </a:lnSpc>
              <a:buNone/>
            </a:pPr>
            <a:r>
              <a:rPr lang="en-US" sz="4550" spc="-91" kern="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Managing Unapplied Receipts</a:t>
            </a:r>
            <a:endParaRPr lang="en-US" sz="4550" dirty="0"/>
          </a:p>
        </p:txBody>
      </p:sp>
      <p:sp>
        <p:nvSpPr>
          <p:cNvPr id="5" name="Shape 1"/>
          <p:cNvSpPr/>
          <p:nvPr/>
        </p:nvSpPr>
        <p:spPr>
          <a:xfrm>
            <a:off x="6350437" y="3280886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F0D4F7"/>
          </a:solidFill>
          <a:ln w="15240">
            <a:solidFill>
              <a:srgbClr val="D6BADD"/>
            </a:solidFill>
            <a:prstDash val="solid"/>
          </a:ln>
        </p:spPr>
      </p:sp>
      <p:sp>
        <p:nvSpPr>
          <p:cNvPr id="6" name="Text 2"/>
          <p:cNvSpPr/>
          <p:nvPr/>
        </p:nvSpPr>
        <p:spPr>
          <a:xfrm>
            <a:off x="6540937" y="3384352"/>
            <a:ext cx="174308" cy="3484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2700" spc="-55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1</a:t>
            </a:r>
            <a:endParaRPr lang="en-US" sz="2700" dirty="0"/>
          </a:p>
        </p:txBody>
      </p:sp>
      <p:sp>
        <p:nvSpPr>
          <p:cNvPr id="7" name="Text 3"/>
          <p:cNvSpPr/>
          <p:nvPr/>
        </p:nvSpPr>
        <p:spPr>
          <a:xfrm>
            <a:off x="7152680" y="3280886"/>
            <a:ext cx="3352324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2250" spc="-46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Access Unapplied Receipts</a:t>
            </a:r>
            <a:endParaRPr lang="en-US" sz="2250" dirty="0"/>
          </a:p>
        </p:txBody>
      </p:sp>
      <p:sp>
        <p:nvSpPr>
          <p:cNvPr id="8" name="Text 4"/>
          <p:cNvSpPr/>
          <p:nvPr/>
        </p:nvSpPr>
        <p:spPr>
          <a:xfrm>
            <a:off x="7152680" y="3792141"/>
            <a:ext cx="661368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spc="-39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Navigate to Receipts → Unapplied Receipts in Oracle ERP.</a:t>
            </a:r>
            <a:endParaRPr lang="en-US" sz="1900" dirty="0"/>
          </a:p>
        </p:txBody>
      </p:sp>
      <p:sp>
        <p:nvSpPr>
          <p:cNvPr id="9" name="Shape 5"/>
          <p:cNvSpPr/>
          <p:nvPr/>
        </p:nvSpPr>
        <p:spPr>
          <a:xfrm>
            <a:off x="6350437" y="4711660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F0D4F7"/>
          </a:solidFill>
          <a:ln w="15240">
            <a:solidFill>
              <a:srgbClr val="D6BADD"/>
            </a:solidFill>
            <a:prstDash val="solid"/>
          </a:ln>
        </p:spPr>
      </p:sp>
      <p:sp>
        <p:nvSpPr>
          <p:cNvPr id="10" name="Text 6"/>
          <p:cNvSpPr/>
          <p:nvPr/>
        </p:nvSpPr>
        <p:spPr>
          <a:xfrm>
            <a:off x="6540937" y="4815126"/>
            <a:ext cx="174308" cy="3484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2700" spc="-55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2</a:t>
            </a:r>
            <a:endParaRPr lang="en-US" sz="2700" dirty="0"/>
          </a:p>
        </p:txBody>
      </p:sp>
      <p:sp>
        <p:nvSpPr>
          <p:cNvPr id="11" name="Text 7"/>
          <p:cNvSpPr/>
          <p:nvPr/>
        </p:nvSpPr>
        <p:spPr>
          <a:xfrm>
            <a:off x="7152680" y="4711660"/>
            <a:ext cx="2904530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2250" spc="-46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Select and Apply</a:t>
            </a:r>
            <a:endParaRPr lang="en-US" sz="2250" dirty="0"/>
          </a:p>
        </p:txBody>
      </p:sp>
      <p:sp>
        <p:nvSpPr>
          <p:cNvPr id="12" name="Text 8"/>
          <p:cNvSpPr/>
          <p:nvPr/>
        </p:nvSpPr>
        <p:spPr>
          <a:xfrm>
            <a:off x="7152680" y="5222915"/>
            <a:ext cx="661368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spc="-39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Choose the unapplied receipt and match it to the correct invoice.</a:t>
            </a:r>
            <a:endParaRPr lang="en-US" sz="1900" dirty="0"/>
          </a:p>
        </p:txBody>
      </p:sp>
      <p:sp>
        <p:nvSpPr>
          <p:cNvPr id="13" name="Shape 9"/>
          <p:cNvSpPr/>
          <p:nvPr/>
        </p:nvSpPr>
        <p:spPr>
          <a:xfrm>
            <a:off x="6350437" y="6142434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F0D4F7"/>
          </a:solidFill>
          <a:ln w="15240">
            <a:solidFill>
              <a:srgbClr val="D6BADD"/>
            </a:solidFill>
            <a:prstDash val="solid"/>
          </a:ln>
        </p:spPr>
      </p:sp>
      <p:sp>
        <p:nvSpPr>
          <p:cNvPr id="14" name="Text 10"/>
          <p:cNvSpPr/>
          <p:nvPr/>
        </p:nvSpPr>
        <p:spPr>
          <a:xfrm>
            <a:off x="6540937" y="6245900"/>
            <a:ext cx="174308" cy="3484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2700" spc="-55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3</a:t>
            </a:r>
            <a:endParaRPr lang="en-US" sz="2700" dirty="0"/>
          </a:p>
        </p:txBody>
      </p:sp>
      <p:sp>
        <p:nvSpPr>
          <p:cNvPr id="15" name="Text 11"/>
          <p:cNvSpPr/>
          <p:nvPr/>
        </p:nvSpPr>
        <p:spPr>
          <a:xfrm>
            <a:off x="7152680" y="6142434"/>
            <a:ext cx="2904530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2250" spc="-46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Finalize</a:t>
            </a:r>
            <a:endParaRPr lang="en-US" sz="2250" dirty="0"/>
          </a:p>
        </p:txBody>
      </p:sp>
      <p:sp>
        <p:nvSpPr>
          <p:cNvPr id="16" name="Text 12"/>
          <p:cNvSpPr/>
          <p:nvPr/>
        </p:nvSpPr>
        <p:spPr>
          <a:xfrm>
            <a:off x="7152680" y="6653689"/>
            <a:ext cx="661368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spc="-39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Save the transaction and post it to update the customer's account.</a:t>
            </a:r>
            <a:endParaRPr lang="en-US" sz="19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48320" y="667822"/>
            <a:ext cx="7123986" cy="712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4450" spc="-90" kern="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AR Period-End Close Process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320" y="1744147"/>
            <a:ext cx="1211937" cy="193917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423755" y="1986439"/>
            <a:ext cx="2851666" cy="3563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spc="-45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Review Transactions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423755" y="2488168"/>
            <a:ext cx="5871924" cy="3877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190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Ensure all invoices, payments, and adjustments are posted.</a:t>
            </a:r>
            <a:endParaRPr lang="en-US" sz="19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320" y="3683317"/>
            <a:ext cx="1211937" cy="193917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423755" y="3925610"/>
            <a:ext cx="2851666" cy="3563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spc="-45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Generate Reports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423755" y="4427339"/>
            <a:ext cx="5871924" cy="3877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190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Run key AR reports like Customer Balance Summary.</a:t>
            </a:r>
            <a:endParaRPr lang="en-US" sz="19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320" y="5622488"/>
            <a:ext cx="1211937" cy="193917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423755" y="5864781"/>
            <a:ext cx="2851666" cy="3563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spc="-45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Close Period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2423755" y="6366510"/>
            <a:ext cx="5871924" cy="3877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190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Navigate to Period Close and confirm closure.</a:t>
            </a:r>
            <a:endParaRPr lang="en-US" sz="19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68693" y="2632115"/>
            <a:ext cx="8908613" cy="726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700"/>
              </a:lnSpc>
              <a:buNone/>
            </a:pPr>
            <a:r>
              <a:rPr lang="en-US" sz="4550" spc="-91" kern="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Reconciliation with General Ledger</a:t>
            </a:r>
            <a:endParaRPr lang="en-US" sz="4550" dirty="0"/>
          </a:p>
        </p:txBody>
      </p:sp>
      <p:sp>
        <p:nvSpPr>
          <p:cNvPr id="3" name="Text 1"/>
          <p:cNvSpPr/>
          <p:nvPr/>
        </p:nvSpPr>
        <p:spPr>
          <a:xfrm>
            <a:off x="968693" y="3975259"/>
            <a:ext cx="2904530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2250" spc="-46" kern="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Generate Report</a:t>
            </a:r>
            <a:endParaRPr lang="en-US" sz="2250" dirty="0"/>
          </a:p>
        </p:txBody>
      </p:sp>
      <p:sp>
        <p:nvSpPr>
          <p:cNvPr id="4" name="Text 2"/>
          <p:cNvSpPr/>
          <p:nvPr/>
        </p:nvSpPr>
        <p:spPr>
          <a:xfrm>
            <a:off x="968693" y="4585216"/>
            <a:ext cx="3828931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spc="-39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Create reconciliation report comparing AR sub-ledger with General Ledger.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5407462" y="3975259"/>
            <a:ext cx="2904530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2250" spc="-46" kern="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Review Discrepancies</a:t>
            </a:r>
            <a:endParaRPr lang="en-US" sz="2250" dirty="0"/>
          </a:p>
        </p:txBody>
      </p:sp>
      <p:sp>
        <p:nvSpPr>
          <p:cNvPr id="6" name="Text 4"/>
          <p:cNvSpPr/>
          <p:nvPr/>
        </p:nvSpPr>
        <p:spPr>
          <a:xfrm>
            <a:off x="5407462" y="4585216"/>
            <a:ext cx="3828931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spc="-39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Investigate any differences at the transaction level.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9846231" y="3975259"/>
            <a:ext cx="2904530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2250" spc="-46" kern="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Make Adjustments</a:t>
            </a:r>
            <a:endParaRPr lang="en-US" sz="2250" dirty="0"/>
          </a:p>
        </p:txBody>
      </p:sp>
      <p:sp>
        <p:nvSpPr>
          <p:cNvPr id="8" name="Text 6"/>
          <p:cNvSpPr/>
          <p:nvPr/>
        </p:nvSpPr>
        <p:spPr>
          <a:xfrm>
            <a:off x="9846231" y="4585216"/>
            <a:ext cx="3828931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spc="-39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Correct discrepancies in sub-ledger or General Ledger as needed.</a:t>
            </a:r>
            <a:endParaRPr lang="en-US" sz="19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1174194"/>
            <a:ext cx="6271974" cy="726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700"/>
              </a:lnSpc>
              <a:buNone/>
            </a:pPr>
            <a:r>
              <a:rPr lang="en-US" sz="4550" spc="-91" kern="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Write-offs and Bad Debts</a:t>
            </a:r>
            <a:endParaRPr lang="en-US" sz="4550" dirty="0"/>
          </a:p>
        </p:txBody>
      </p:sp>
      <p:sp>
        <p:nvSpPr>
          <p:cNvPr id="4" name="Shape 1"/>
          <p:cNvSpPr/>
          <p:nvPr/>
        </p:nvSpPr>
        <p:spPr>
          <a:xfrm>
            <a:off x="864037" y="2270522"/>
            <a:ext cx="7415927" cy="1430417"/>
          </a:xfrm>
          <a:prstGeom prst="roundRect">
            <a:avLst>
              <a:gd name="adj" fmla="val 7249"/>
            </a:avLst>
          </a:prstGeom>
          <a:solidFill>
            <a:srgbClr val="F0D4F7"/>
          </a:solidFill>
          <a:ln w="15240">
            <a:solidFill>
              <a:srgbClr val="D6BADD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126093" y="2532578"/>
            <a:ext cx="2904530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2250" spc="-46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Identify Accounts</a:t>
            </a:r>
            <a:endParaRPr lang="en-US" sz="2250" dirty="0"/>
          </a:p>
        </p:txBody>
      </p:sp>
      <p:sp>
        <p:nvSpPr>
          <p:cNvPr id="6" name="Text 3"/>
          <p:cNvSpPr/>
          <p:nvPr/>
        </p:nvSpPr>
        <p:spPr>
          <a:xfrm>
            <a:off x="1126093" y="3043833"/>
            <a:ext cx="689181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spc="-39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Use Aging Report to find uncollectible accounts.</a:t>
            </a:r>
            <a:endParaRPr lang="en-US" sz="1900" dirty="0"/>
          </a:p>
        </p:txBody>
      </p:sp>
      <p:sp>
        <p:nvSpPr>
          <p:cNvPr id="7" name="Shape 4"/>
          <p:cNvSpPr/>
          <p:nvPr/>
        </p:nvSpPr>
        <p:spPr>
          <a:xfrm>
            <a:off x="864037" y="3947755"/>
            <a:ext cx="7415927" cy="1430417"/>
          </a:xfrm>
          <a:prstGeom prst="roundRect">
            <a:avLst>
              <a:gd name="adj" fmla="val 7249"/>
            </a:avLst>
          </a:prstGeom>
          <a:solidFill>
            <a:srgbClr val="F0D4F7"/>
          </a:solidFill>
          <a:ln w="15240">
            <a:solidFill>
              <a:srgbClr val="D6BADD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126093" y="4209812"/>
            <a:ext cx="2904530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2250" spc="-46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Process Write-off</a:t>
            </a:r>
            <a:endParaRPr lang="en-US" sz="2250" dirty="0"/>
          </a:p>
        </p:txBody>
      </p:sp>
      <p:sp>
        <p:nvSpPr>
          <p:cNvPr id="9" name="Text 6"/>
          <p:cNvSpPr/>
          <p:nvPr/>
        </p:nvSpPr>
        <p:spPr>
          <a:xfrm>
            <a:off x="1126093" y="4721066"/>
            <a:ext cx="689181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spc="-39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Create credit entry for uncollectible amount in Receipts.</a:t>
            </a:r>
            <a:endParaRPr lang="en-US" sz="1900" dirty="0"/>
          </a:p>
        </p:txBody>
      </p:sp>
      <p:sp>
        <p:nvSpPr>
          <p:cNvPr id="10" name="Shape 7"/>
          <p:cNvSpPr/>
          <p:nvPr/>
        </p:nvSpPr>
        <p:spPr>
          <a:xfrm>
            <a:off x="864037" y="5624989"/>
            <a:ext cx="7415927" cy="1430417"/>
          </a:xfrm>
          <a:prstGeom prst="roundRect">
            <a:avLst>
              <a:gd name="adj" fmla="val 7249"/>
            </a:avLst>
          </a:prstGeom>
          <a:solidFill>
            <a:srgbClr val="F0D4F7"/>
          </a:solidFill>
          <a:ln w="15240">
            <a:solidFill>
              <a:srgbClr val="D6BADD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126093" y="5887045"/>
            <a:ext cx="2904530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2250" spc="-46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Update Reports</a:t>
            </a:r>
            <a:endParaRPr lang="en-US" sz="2250" dirty="0"/>
          </a:p>
        </p:txBody>
      </p:sp>
      <p:sp>
        <p:nvSpPr>
          <p:cNvPr id="12" name="Text 9"/>
          <p:cNvSpPr/>
          <p:nvPr/>
        </p:nvSpPr>
        <p:spPr>
          <a:xfrm>
            <a:off x="1126093" y="6398300"/>
            <a:ext cx="689181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spc="-39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Rerun financial reports to reflect write-offs and adjustments.</a:t>
            </a:r>
            <a:endParaRPr lang="en-US" sz="19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2024-10-21T02:17:03Z</dcterms:created>
  <dcterms:modified xsi:type="dcterms:W3CDTF">2024-10-21T02:17:03Z</dcterms:modified>
</cp:coreProperties>
</file>